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35" autoAdjust="0"/>
    <p:restoredTop sz="93957" autoAdjust="0"/>
  </p:normalViewPr>
  <p:slideViewPr>
    <p:cSldViewPr snapToGrid="0">
      <p:cViewPr varScale="1">
        <p:scale>
          <a:sx n="68" d="100"/>
          <a:sy n="68" d="100"/>
        </p:scale>
        <p:origin x="-822"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B15A97-C8D5-422D-AE8B-69A3C93B98EE}" type="datetimeFigureOut">
              <a:rPr lang="en-US" smtClean="0"/>
              <a:pPr/>
              <a:t>5/24/2019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4E610B-45D3-4C8A-B5EB-673F983C1BA0}" type="slidenum">
              <a:rPr lang="en-US" smtClean="0"/>
              <a:pPr/>
              <a:t>‹#›</a:t>
            </a:fld>
            <a:endParaRPr lang="en-US" dirty="0"/>
          </a:p>
        </p:txBody>
      </p:sp>
    </p:spTree>
    <p:extLst>
      <p:ext uri="{BB962C8B-B14F-4D97-AF65-F5344CB8AC3E}">
        <p14:creationId xmlns="" xmlns:p14="http://schemas.microsoft.com/office/powerpoint/2010/main" val="1883475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Youth crime, also called juvenile delinquency or juvenile offending refers to the participation of illegal behaviors by minors (Acland, 2018). Youth crime is among the leading violators of wellness amid teens since they bring about varied effects. However, most legal systems have established accurate procedures for dealing with juveniles (Goldson &amp; Muncie, 2015). Youth crimes are facilitated by many causes, such as being neglected as well as being bullied.</a:t>
            </a:r>
          </a:p>
          <a:p>
            <a:endParaRPr lang="en-US" dirty="0"/>
          </a:p>
        </p:txBody>
      </p:sp>
      <p:sp>
        <p:nvSpPr>
          <p:cNvPr id="4" name="Slide Number Placeholder 3"/>
          <p:cNvSpPr>
            <a:spLocks noGrp="1"/>
          </p:cNvSpPr>
          <p:nvPr>
            <p:ph type="sldNum" sz="quarter" idx="10"/>
          </p:nvPr>
        </p:nvSpPr>
        <p:spPr/>
        <p:txBody>
          <a:bodyPr/>
          <a:lstStyle/>
          <a:p>
            <a:fld id="{464E610B-45D3-4C8A-B5EB-673F983C1BA0}" type="slidenum">
              <a:rPr lang="en-US" smtClean="0"/>
              <a:pPr/>
              <a:t>2</a:t>
            </a:fld>
            <a:endParaRPr lang="en-US" dirty="0"/>
          </a:p>
        </p:txBody>
      </p:sp>
    </p:spTree>
    <p:extLst>
      <p:ext uri="{BB962C8B-B14F-4D97-AF65-F5344CB8AC3E}">
        <p14:creationId xmlns="" xmlns:p14="http://schemas.microsoft.com/office/powerpoint/2010/main" val="1778695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Youth crime is featured with varied root causes (Howell, 2019). As evident financial hardships make teens start looking for convenient ways to address or bridge their financial gap. Peer pressure is a leading cause of juvenile delinquency where teens copy behavioral patterns of their friends. Lack of affection from family make teens become angry and violent (Goldson &amp; Muncie, 2015). Bullying and other abusive behaviors open the door for crimes. Drug abuse and alcohol abuse lead to various crimes as a result of poor judgment. </a:t>
            </a:r>
          </a:p>
          <a:p>
            <a:endParaRPr lang="en-US" dirty="0"/>
          </a:p>
        </p:txBody>
      </p:sp>
      <p:sp>
        <p:nvSpPr>
          <p:cNvPr id="4" name="Slide Number Placeholder 3"/>
          <p:cNvSpPr>
            <a:spLocks noGrp="1"/>
          </p:cNvSpPr>
          <p:nvPr>
            <p:ph type="sldNum" sz="quarter" idx="10"/>
          </p:nvPr>
        </p:nvSpPr>
        <p:spPr/>
        <p:txBody>
          <a:bodyPr/>
          <a:lstStyle/>
          <a:p>
            <a:fld id="{464E610B-45D3-4C8A-B5EB-673F983C1BA0}" type="slidenum">
              <a:rPr lang="en-US" smtClean="0"/>
              <a:pPr/>
              <a:t>3</a:t>
            </a:fld>
            <a:endParaRPr lang="en-US" dirty="0"/>
          </a:p>
        </p:txBody>
      </p:sp>
    </p:spTree>
    <p:extLst>
      <p:ext uri="{BB962C8B-B14F-4D97-AF65-F5344CB8AC3E}">
        <p14:creationId xmlns="" xmlns:p14="http://schemas.microsoft.com/office/powerpoint/2010/main" val="2359172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Youth crime is on the verge of becoming a real threat. According to studies, one of the leading root causes of juvenile delinquency is the family (Howell, 2019). Parents should be keen on the most immediate elements of socialization that teens identify with. The juvenile justice system should launch juvenile friendly programs that would deter delinquency with reduced harms to teens. Guidance enables teens to identify with the right behavior. Early interventions would help to address juvenile behaviors soon as they occur.</a:t>
            </a:r>
          </a:p>
          <a:p>
            <a:pPr marL="0" indent="0">
              <a:buNone/>
            </a:pPr>
            <a:r>
              <a:rPr lang="en-US" dirty="0" smtClean="0"/>
              <a:t>The juvenile justice system is the most appropriate alternative solution for juvenile crime. Herein, juveniles should be held accountable for their criminal actions in an effort to ensure that they practice doing what is moral in society. Juvenile diversion programs should be established to deter unnecessary suffering amid teens.</a:t>
            </a:r>
          </a:p>
          <a:p>
            <a:endParaRPr lang="en-US" dirty="0"/>
          </a:p>
        </p:txBody>
      </p:sp>
      <p:sp>
        <p:nvSpPr>
          <p:cNvPr id="4" name="Slide Number Placeholder 3"/>
          <p:cNvSpPr>
            <a:spLocks noGrp="1"/>
          </p:cNvSpPr>
          <p:nvPr>
            <p:ph type="sldNum" sz="quarter" idx="10"/>
          </p:nvPr>
        </p:nvSpPr>
        <p:spPr/>
        <p:txBody>
          <a:bodyPr/>
          <a:lstStyle/>
          <a:p>
            <a:fld id="{464E610B-45D3-4C8A-B5EB-673F983C1BA0}" type="slidenum">
              <a:rPr lang="en-US" smtClean="0"/>
              <a:pPr/>
              <a:t>4</a:t>
            </a:fld>
            <a:endParaRPr lang="en-US" dirty="0"/>
          </a:p>
        </p:txBody>
      </p:sp>
    </p:spTree>
    <p:extLst>
      <p:ext uri="{BB962C8B-B14F-4D97-AF65-F5344CB8AC3E}">
        <p14:creationId xmlns="" xmlns:p14="http://schemas.microsoft.com/office/powerpoint/2010/main" val="2965456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juvenile justice system is a prime role of the central government. It should ensure effectiveness in these control systems by establishing juvenile justice facilities (Allen &amp; Superle, 2016). Providing qualifies juvenile attorneys to lead juvenile justice proceedings. Delinquent juveniles should be given the right to appeal (Thornberry et al., 2019).</a:t>
            </a:r>
          </a:p>
          <a:p>
            <a:endParaRPr lang="en-US" dirty="0"/>
          </a:p>
        </p:txBody>
      </p:sp>
      <p:sp>
        <p:nvSpPr>
          <p:cNvPr id="4" name="Slide Number Placeholder 3"/>
          <p:cNvSpPr>
            <a:spLocks noGrp="1"/>
          </p:cNvSpPr>
          <p:nvPr>
            <p:ph type="sldNum" sz="quarter" idx="10"/>
          </p:nvPr>
        </p:nvSpPr>
        <p:spPr/>
        <p:txBody>
          <a:bodyPr/>
          <a:lstStyle/>
          <a:p>
            <a:fld id="{464E610B-45D3-4C8A-B5EB-673F983C1BA0}" type="slidenum">
              <a:rPr lang="en-US" smtClean="0"/>
              <a:pPr/>
              <a:t>5</a:t>
            </a:fld>
            <a:endParaRPr lang="en-US" dirty="0"/>
          </a:p>
        </p:txBody>
      </p:sp>
    </p:spTree>
    <p:extLst>
      <p:ext uri="{BB962C8B-B14F-4D97-AF65-F5344CB8AC3E}">
        <p14:creationId xmlns="" xmlns:p14="http://schemas.microsoft.com/office/powerpoint/2010/main" val="1863341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a fully implemented juvenile justice system, judgment should be made on a fairground with necessary actions being put in place (Harris, 2019). An excellent juvenile justice system should give teens the chance to appeal to their judgment. The judgment outcome should not lead to additional crimes. </a:t>
            </a:r>
          </a:p>
          <a:p>
            <a:endParaRPr lang="en-US" dirty="0"/>
          </a:p>
        </p:txBody>
      </p:sp>
      <p:sp>
        <p:nvSpPr>
          <p:cNvPr id="4" name="Slide Number Placeholder 3"/>
          <p:cNvSpPr>
            <a:spLocks noGrp="1"/>
          </p:cNvSpPr>
          <p:nvPr>
            <p:ph type="sldNum" sz="quarter" idx="10"/>
          </p:nvPr>
        </p:nvSpPr>
        <p:spPr/>
        <p:txBody>
          <a:bodyPr/>
          <a:lstStyle/>
          <a:p>
            <a:fld id="{464E610B-45D3-4C8A-B5EB-673F983C1BA0}" type="slidenum">
              <a:rPr lang="en-US" smtClean="0"/>
              <a:pPr/>
              <a:t>6</a:t>
            </a:fld>
            <a:endParaRPr lang="en-US" dirty="0"/>
          </a:p>
        </p:txBody>
      </p:sp>
    </p:spTree>
    <p:extLst>
      <p:ext uri="{BB962C8B-B14F-4D97-AF65-F5344CB8AC3E}">
        <p14:creationId xmlns="" xmlns:p14="http://schemas.microsoft.com/office/powerpoint/2010/main" val="786919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2B813EC-2716-4AF0-8007-F53832028578}" type="datetimeFigureOut">
              <a:rPr lang="en-US" smtClean="0"/>
              <a:pPr/>
              <a:t>5/24/2019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AD7B4F-72EF-4B86-91D1-CF9021E1981A}" type="slidenum">
              <a:rPr lang="en-US" smtClean="0"/>
              <a:pPr/>
              <a:t>‹#›</a:t>
            </a:fld>
            <a:endParaRPr lang="en-US" dirty="0"/>
          </a:p>
        </p:txBody>
      </p:sp>
    </p:spTree>
    <p:extLst>
      <p:ext uri="{BB962C8B-B14F-4D97-AF65-F5344CB8AC3E}">
        <p14:creationId xmlns="" xmlns:p14="http://schemas.microsoft.com/office/powerpoint/2010/main" val="1601015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2B813EC-2716-4AF0-8007-F53832028578}" type="datetimeFigureOut">
              <a:rPr lang="en-US" smtClean="0"/>
              <a:pPr/>
              <a:t>5/24/2019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AD7B4F-72EF-4B86-91D1-CF9021E1981A}" type="slidenum">
              <a:rPr lang="en-US" smtClean="0"/>
              <a:pPr/>
              <a:t>‹#›</a:t>
            </a:fld>
            <a:endParaRPr lang="en-US" dirty="0"/>
          </a:p>
        </p:txBody>
      </p:sp>
    </p:spTree>
    <p:extLst>
      <p:ext uri="{BB962C8B-B14F-4D97-AF65-F5344CB8AC3E}">
        <p14:creationId xmlns="" xmlns:p14="http://schemas.microsoft.com/office/powerpoint/2010/main" val="2340959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2B813EC-2716-4AF0-8007-F53832028578}" type="datetimeFigureOut">
              <a:rPr lang="en-US" smtClean="0"/>
              <a:pPr/>
              <a:t>5/24/2019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AD7B4F-72EF-4B86-91D1-CF9021E1981A}" type="slidenum">
              <a:rPr lang="en-US" smtClean="0"/>
              <a:pPr/>
              <a:t>‹#›</a:t>
            </a:fld>
            <a:endParaRPr lang="en-US" dirty="0"/>
          </a:p>
        </p:txBody>
      </p:sp>
    </p:spTree>
    <p:extLst>
      <p:ext uri="{BB962C8B-B14F-4D97-AF65-F5344CB8AC3E}">
        <p14:creationId xmlns="" xmlns:p14="http://schemas.microsoft.com/office/powerpoint/2010/main" val="2824730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2B813EC-2716-4AF0-8007-F53832028578}" type="datetimeFigureOut">
              <a:rPr lang="en-US" smtClean="0"/>
              <a:pPr/>
              <a:t>5/24/2019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AD7B4F-72EF-4B86-91D1-CF9021E1981A}" type="slidenum">
              <a:rPr lang="en-US" smtClean="0"/>
              <a:pPr/>
              <a:t>‹#›</a:t>
            </a:fld>
            <a:endParaRPr lang="en-US" dirty="0"/>
          </a:p>
        </p:txBody>
      </p:sp>
    </p:spTree>
    <p:extLst>
      <p:ext uri="{BB962C8B-B14F-4D97-AF65-F5344CB8AC3E}">
        <p14:creationId xmlns="" xmlns:p14="http://schemas.microsoft.com/office/powerpoint/2010/main" val="1363781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2B813EC-2716-4AF0-8007-F53832028578}" type="datetimeFigureOut">
              <a:rPr lang="en-US" smtClean="0"/>
              <a:pPr/>
              <a:t>5/24/2019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AD7B4F-72EF-4B86-91D1-CF9021E1981A}" type="slidenum">
              <a:rPr lang="en-US" smtClean="0"/>
              <a:pPr/>
              <a:t>‹#›</a:t>
            </a:fld>
            <a:endParaRPr lang="en-US" dirty="0"/>
          </a:p>
        </p:txBody>
      </p:sp>
    </p:spTree>
    <p:extLst>
      <p:ext uri="{BB962C8B-B14F-4D97-AF65-F5344CB8AC3E}">
        <p14:creationId xmlns="" xmlns:p14="http://schemas.microsoft.com/office/powerpoint/2010/main" val="347548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2B813EC-2716-4AF0-8007-F53832028578}" type="datetimeFigureOut">
              <a:rPr lang="en-US" smtClean="0"/>
              <a:pPr/>
              <a:t>5/24/2019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AD7B4F-72EF-4B86-91D1-CF9021E1981A}" type="slidenum">
              <a:rPr lang="en-US" smtClean="0"/>
              <a:pPr/>
              <a:t>‹#›</a:t>
            </a:fld>
            <a:endParaRPr lang="en-US" dirty="0"/>
          </a:p>
        </p:txBody>
      </p:sp>
    </p:spTree>
    <p:extLst>
      <p:ext uri="{BB962C8B-B14F-4D97-AF65-F5344CB8AC3E}">
        <p14:creationId xmlns="" xmlns:p14="http://schemas.microsoft.com/office/powerpoint/2010/main" val="1243557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B813EC-2716-4AF0-8007-F53832028578}" type="datetimeFigureOut">
              <a:rPr lang="en-US" smtClean="0"/>
              <a:pPr/>
              <a:t>5/24/2019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AD7B4F-72EF-4B86-91D1-CF9021E1981A}" type="slidenum">
              <a:rPr lang="en-US" smtClean="0"/>
              <a:pPr/>
              <a:t>‹#›</a:t>
            </a:fld>
            <a:endParaRPr lang="en-US" dirty="0"/>
          </a:p>
        </p:txBody>
      </p:sp>
    </p:spTree>
    <p:extLst>
      <p:ext uri="{BB962C8B-B14F-4D97-AF65-F5344CB8AC3E}">
        <p14:creationId xmlns="" xmlns:p14="http://schemas.microsoft.com/office/powerpoint/2010/main" val="2271835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2B813EC-2716-4AF0-8007-F53832028578}" type="datetimeFigureOut">
              <a:rPr lang="en-US" smtClean="0"/>
              <a:pPr/>
              <a:t>5/24/2019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AD7B4F-72EF-4B86-91D1-CF9021E1981A}" type="slidenum">
              <a:rPr lang="en-US" smtClean="0"/>
              <a:pPr/>
              <a:t>‹#›</a:t>
            </a:fld>
            <a:endParaRPr lang="en-US" dirty="0"/>
          </a:p>
        </p:txBody>
      </p:sp>
    </p:spTree>
    <p:extLst>
      <p:ext uri="{BB962C8B-B14F-4D97-AF65-F5344CB8AC3E}">
        <p14:creationId xmlns="" xmlns:p14="http://schemas.microsoft.com/office/powerpoint/2010/main" val="4290820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AD7B4F-72EF-4B86-91D1-CF9021E1981A}" type="slidenum">
              <a:rPr lang="en-US" smtClean="0"/>
              <a:pPr/>
              <a:t>‹#›</a:t>
            </a:fld>
            <a:endParaRPr lang="en-US" dirty="0"/>
          </a:p>
        </p:txBody>
      </p:sp>
      <p:sp>
        <p:nvSpPr>
          <p:cNvPr id="5" name="Date Placeholder 4"/>
          <p:cNvSpPr>
            <a:spLocks noGrp="1"/>
          </p:cNvSpPr>
          <p:nvPr>
            <p:ph type="dt" sz="half" idx="10"/>
          </p:nvPr>
        </p:nvSpPr>
        <p:spPr/>
        <p:txBody>
          <a:bodyPr/>
          <a:lstStyle/>
          <a:p>
            <a:fld id="{A2B813EC-2716-4AF0-8007-F53832028578}" type="datetimeFigureOut">
              <a:rPr lang="en-US" smtClean="0"/>
              <a:pPr/>
              <a:t>5/24/2019</a:t>
            </a:fld>
            <a:endParaRPr lang="en-US" dirty="0"/>
          </a:p>
        </p:txBody>
      </p:sp>
    </p:spTree>
    <p:extLst>
      <p:ext uri="{BB962C8B-B14F-4D97-AF65-F5344CB8AC3E}">
        <p14:creationId xmlns="" xmlns:p14="http://schemas.microsoft.com/office/powerpoint/2010/main" val="3709800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2B813EC-2716-4AF0-8007-F53832028578}" type="datetimeFigureOut">
              <a:rPr lang="en-US" smtClean="0"/>
              <a:pPr/>
              <a:t>5/24/2019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AD7B4F-72EF-4B86-91D1-CF9021E1981A}" type="slidenum">
              <a:rPr lang="en-US" smtClean="0"/>
              <a:pPr/>
              <a:t>‹#›</a:t>
            </a:fld>
            <a:endParaRPr lang="en-US" dirty="0"/>
          </a:p>
        </p:txBody>
      </p:sp>
    </p:spTree>
    <p:extLst>
      <p:ext uri="{BB962C8B-B14F-4D97-AF65-F5344CB8AC3E}">
        <p14:creationId xmlns="" xmlns:p14="http://schemas.microsoft.com/office/powerpoint/2010/main" val="1678087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2B813EC-2716-4AF0-8007-F53832028578}" type="datetimeFigureOut">
              <a:rPr lang="en-US" smtClean="0"/>
              <a:pPr/>
              <a:t>5/24/2019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AD7B4F-72EF-4B86-91D1-CF9021E1981A}"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1851976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2B813EC-2716-4AF0-8007-F53832028578}" type="datetimeFigureOut">
              <a:rPr lang="en-US" smtClean="0"/>
              <a:pPr/>
              <a:t>5/24/2019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AD7B4F-72EF-4B86-91D1-CF9021E1981A}" type="slidenum">
              <a:rPr lang="en-US" smtClean="0"/>
              <a:pPr/>
              <a:t>‹#›</a:t>
            </a:fld>
            <a:endParaRPr lang="en-US" dirty="0"/>
          </a:p>
        </p:txBody>
      </p:sp>
    </p:spTree>
    <p:extLst>
      <p:ext uri="{BB962C8B-B14F-4D97-AF65-F5344CB8AC3E}">
        <p14:creationId xmlns="" xmlns:p14="http://schemas.microsoft.com/office/powerpoint/2010/main" val="2734547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2B813EC-2716-4AF0-8007-F53832028578}" type="datetimeFigureOut">
              <a:rPr lang="en-US" smtClean="0"/>
              <a:pPr/>
              <a:t>5/24/2019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AD7B4F-72EF-4B86-91D1-CF9021E1981A}"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22645490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2B813EC-2716-4AF0-8007-F53832028578}" type="datetimeFigureOut">
              <a:rPr lang="en-US" smtClean="0"/>
              <a:pPr/>
              <a:t>5/24/2019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AD7B4F-72EF-4B86-91D1-CF9021E1981A}" type="slidenum">
              <a:rPr lang="en-US" smtClean="0"/>
              <a:pPr/>
              <a:t>‹#›</a:t>
            </a:fld>
            <a:endParaRPr lang="en-US" dirty="0"/>
          </a:p>
        </p:txBody>
      </p:sp>
    </p:spTree>
    <p:extLst>
      <p:ext uri="{BB962C8B-B14F-4D97-AF65-F5344CB8AC3E}">
        <p14:creationId xmlns="" xmlns:p14="http://schemas.microsoft.com/office/powerpoint/2010/main" val="9443913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2B813EC-2716-4AF0-8007-F53832028578}" type="datetimeFigureOut">
              <a:rPr lang="en-US" smtClean="0"/>
              <a:pPr/>
              <a:t>5/24/2019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AD7B4F-72EF-4B86-91D1-CF9021E1981A}" type="slidenum">
              <a:rPr lang="en-US" smtClean="0"/>
              <a:pPr/>
              <a:t>‹#›</a:t>
            </a:fld>
            <a:endParaRPr lang="en-US" dirty="0"/>
          </a:p>
        </p:txBody>
      </p:sp>
    </p:spTree>
    <p:extLst>
      <p:ext uri="{BB962C8B-B14F-4D97-AF65-F5344CB8AC3E}">
        <p14:creationId xmlns="" xmlns:p14="http://schemas.microsoft.com/office/powerpoint/2010/main" val="36157221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2B813EC-2716-4AF0-8007-F53832028578}" type="datetimeFigureOut">
              <a:rPr lang="en-US" smtClean="0"/>
              <a:pPr/>
              <a:t>5/24/2019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AD7B4F-72EF-4B86-91D1-CF9021E1981A}" type="slidenum">
              <a:rPr lang="en-US" smtClean="0"/>
              <a:pPr/>
              <a:t>‹#›</a:t>
            </a:fld>
            <a:endParaRPr lang="en-US" dirty="0"/>
          </a:p>
        </p:txBody>
      </p:sp>
    </p:spTree>
    <p:extLst>
      <p:ext uri="{BB962C8B-B14F-4D97-AF65-F5344CB8AC3E}">
        <p14:creationId xmlns="" xmlns:p14="http://schemas.microsoft.com/office/powerpoint/2010/main" val="831933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2B813EC-2716-4AF0-8007-F53832028578}" type="datetimeFigureOut">
              <a:rPr lang="en-US" smtClean="0"/>
              <a:pPr/>
              <a:t>5/24/2019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3AD7B4F-72EF-4B86-91D1-CF9021E1981A}" type="slidenum">
              <a:rPr lang="en-US" smtClean="0"/>
              <a:pPr/>
              <a:t>‹#›</a:t>
            </a:fld>
            <a:endParaRPr lang="en-US" dirty="0"/>
          </a:p>
        </p:txBody>
      </p:sp>
    </p:spTree>
    <p:extLst>
      <p:ext uri="{BB962C8B-B14F-4D97-AF65-F5344CB8AC3E}">
        <p14:creationId xmlns="" xmlns:p14="http://schemas.microsoft.com/office/powerpoint/2010/main" val="261895483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4777" y="2204357"/>
            <a:ext cx="8596668" cy="1718129"/>
          </a:xfrm>
        </p:spPr>
        <p:txBody>
          <a:bodyPr>
            <a:noAutofit/>
          </a:bodyPr>
          <a:lstStyle/>
          <a:p>
            <a:pPr algn="ctr"/>
            <a:r>
              <a:rPr lang="en-US" sz="2800" dirty="0">
                <a:solidFill>
                  <a:schemeClr val="accent1">
                    <a:lumMod val="75000"/>
                  </a:schemeClr>
                </a:solidFill>
                <a:latin typeface="Times New Roman" panose="02020603050405020304" pitchFamily="18" charset="0"/>
                <a:cs typeface="Times New Roman" panose="02020603050405020304" pitchFamily="18" charset="0"/>
              </a:rPr>
              <a:t>Informative </a:t>
            </a: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Speech Presentation</a:t>
            </a:r>
            <a:r>
              <a:rPr lang="en-US" sz="2800" dirty="0">
                <a:solidFill>
                  <a:schemeClr val="accent1">
                    <a:lumMod val="75000"/>
                  </a:schemeClr>
                </a:solidFill>
                <a:latin typeface="Times New Roman" panose="02020603050405020304" pitchFamily="18" charset="0"/>
                <a:cs typeface="Times New Roman" panose="02020603050405020304" pitchFamily="18" charset="0"/>
              </a:rPr>
              <a:t/>
            </a:r>
            <a:br>
              <a:rPr lang="en-US" sz="2800" dirty="0">
                <a:solidFill>
                  <a:schemeClr val="accent1">
                    <a:lumMod val="75000"/>
                  </a:schemeClr>
                </a:solidFill>
                <a:latin typeface="Times New Roman" panose="02020603050405020304" pitchFamily="18" charset="0"/>
                <a:cs typeface="Times New Roman" panose="02020603050405020304" pitchFamily="18" charset="0"/>
              </a:rPr>
            </a:b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
            </a:r>
            <a:br>
              <a:rPr lang="en-US" sz="2800" dirty="0" smtClean="0">
                <a:solidFill>
                  <a:schemeClr val="accent1">
                    <a:lumMod val="75000"/>
                  </a:schemeClr>
                </a:solidFill>
                <a:latin typeface="Times New Roman" panose="02020603050405020304" pitchFamily="18" charset="0"/>
                <a:cs typeface="Times New Roman" panose="02020603050405020304" pitchFamily="18" charset="0"/>
              </a:rPr>
            </a:b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Youth Crimes</a:t>
            </a:r>
            <a:r>
              <a:rPr lang="en-US" sz="2800" dirty="0">
                <a:solidFill>
                  <a:schemeClr val="accent1">
                    <a:lumMod val="75000"/>
                  </a:schemeClr>
                </a:solidFill>
                <a:latin typeface="Times New Roman" panose="02020603050405020304" pitchFamily="18" charset="0"/>
                <a:cs typeface="Times New Roman" panose="02020603050405020304" pitchFamily="18" charset="0"/>
              </a:rPr>
              <a:t/>
            </a:r>
            <a:br>
              <a:rPr lang="en-US" sz="2800" dirty="0">
                <a:solidFill>
                  <a:schemeClr val="accent1">
                    <a:lumMod val="75000"/>
                  </a:schemeClr>
                </a:solidFill>
                <a:latin typeface="Times New Roman" panose="02020603050405020304" pitchFamily="18" charset="0"/>
                <a:cs typeface="Times New Roman" panose="02020603050405020304" pitchFamily="18" charset="0"/>
              </a:rPr>
            </a:br>
            <a:endParaRPr lang="en-US" sz="2800"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021790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100" dirty="0" smtClean="0">
                <a:latin typeface="Times New Roman" panose="02020603050405020304" pitchFamily="18" charset="0"/>
                <a:cs typeface="Times New Roman" panose="02020603050405020304" pitchFamily="18" charset="0"/>
              </a:rPr>
              <a:t>Introduction</a:t>
            </a:r>
            <a:r>
              <a:rPr lang="en-US" dirty="0"/>
              <a:t/>
            </a:r>
            <a:br>
              <a:rPr lang="en-US" dirty="0"/>
            </a:br>
            <a:endParaRPr lang="en-US" dirty="0"/>
          </a:p>
        </p:txBody>
      </p:sp>
      <p:sp>
        <p:nvSpPr>
          <p:cNvPr id="4" name="Content Placeholder 3"/>
          <p:cNvSpPr>
            <a:spLocks noGrp="1"/>
          </p:cNvSpPr>
          <p:nvPr>
            <p:ph sz="half" idx="1"/>
          </p:nvPr>
        </p:nvSpPr>
        <p:spPr>
          <a:xfrm>
            <a:off x="791633" y="1930400"/>
            <a:ext cx="4184035" cy="3880772"/>
          </a:xfrm>
        </p:spPr>
        <p:txBody>
          <a:bodyPr>
            <a:normAutofit fontScale="92500" lnSpcReduction="20000"/>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Youth </a:t>
            </a:r>
            <a:r>
              <a:rPr lang="en-US" sz="2000" dirty="0">
                <a:latin typeface="Times New Roman" panose="02020603050405020304" pitchFamily="18" charset="0"/>
                <a:cs typeface="Times New Roman" panose="02020603050405020304" pitchFamily="18" charset="0"/>
              </a:rPr>
              <a:t>crime refers to the participation of illegal behaviors by minors.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Youth is also called juvenile delinquency or juvenile offending (Goldson &amp; Muncie, 2015).</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Youth crime is among the leading violators of wellness amid teens (Acland, 2018).</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Most legal systems have established accurate procedures for dealing with juveniles.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Youth crimes are facilitated by many causes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pic>
        <p:nvPicPr>
          <p:cNvPr id="6" name="Content Placeholder 5"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5910085" y="1930400"/>
            <a:ext cx="3551156" cy="3891902"/>
          </a:xfrm>
        </p:spPr>
      </p:pic>
    </p:spTree>
    <p:extLst>
      <p:ext uri="{BB962C8B-B14F-4D97-AF65-F5344CB8AC3E}">
        <p14:creationId xmlns="" xmlns:p14="http://schemas.microsoft.com/office/powerpoint/2010/main" val="554876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Root Causes of Youth Crime.</a:t>
            </a:r>
          </a:p>
        </p:txBody>
      </p:sp>
      <p:sp>
        <p:nvSpPr>
          <p:cNvPr id="3" name="Content Placeholder 2"/>
          <p:cNvSpPr>
            <a:spLocks noGrp="1"/>
          </p:cNvSpPr>
          <p:nvPr>
            <p:ph sz="half" idx="1"/>
          </p:nvPr>
        </p:nvSpPr>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Financial </a:t>
            </a:r>
            <a:r>
              <a:rPr lang="en-US" sz="2000" dirty="0">
                <a:latin typeface="Times New Roman" panose="02020603050405020304" pitchFamily="18" charset="0"/>
                <a:cs typeface="Times New Roman" panose="02020603050405020304" pitchFamily="18" charset="0"/>
              </a:rPr>
              <a:t>hardship (Goldson &amp; Muncie, 2015).</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Peer pressure (Howell, 2019).</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Lack of affection from family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Bullying.</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Drug and alcohol abuse. </a:t>
            </a:r>
          </a:p>
        </p:txBody>
      </p:sp>
      <p:pic>
        <p:nvPicPr>
          <p:cNvPr id="6" name="Content Placeholder 5"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5711272" y="1930400"/>
            <a:ext cx="4123193" cy="3307746"/>
          </a:xfrm>
        </p:spPr>
      </p:pic>
    </p:spTree>
    <p:extLst>
      <p:ext uri="{BB962C8B-B14F-4D97-AF65-F5344CB8AC3E}">
        <p14:creationId xmlns="" xmlns:p14="http://schemas.microsoft.com/office/powerpoint/2010/main" val="1531299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76604"/>
          </a:xfrm>
        </p:spPr>
        <p:txBody>
          <a:bodyPr>
            <a:normAutofit/>
          </a:bodyPr>
          <a:lstStyle/>
          <a:p>
            <a:pPr algn="ctr"/>
            <a:r>
              <a:rPr lang="en-US" sz="2800" dirty="0">
                <a:latin typeface="Times New Roman" panose="02020603050405020304" pitchFamily="18" charset="0"/>
                <a:cs typeface="Times New Roman" panose="02020603050405020304" pitchFamily="18" charset="0"/>
              </a:rPr>
              <a:t>Alternative </a:t>
            </a:r>
            <a:r>
              <a:rPr lang="en-US" sz="2800" dirty="0" smtClean="0">
                <a:latin typeface="Times New Roman" panose="02020603050405020304" pitchFamily="18" charset="0"/>
                <a:cs typeface="Times New Roman" panose="02020603050405020304" pitchFamily="18" charset="0"/>
              </a:rPr>
              <a:t>Solutions </a:t>
            </a:r>
            <a:r>
              <a:rPr lang="en-US" sz="2800" dirty="0">
                <a:latin typeface="Times New Roman" panose="02020603050405020304" pitchFamily="18" charset="0"/>
                <a:cs typeface="Times New Roman" panose="02020603050405020304" pitchFamily="18" charset="0"/>
              </a:rPr>
              <a:t>for </a:t>
            </a:r>
            <a:r>
              <a:rPr lang="en-US" sz="2800" dirty="0" smtClean="0">
                <a:latin typeface="Times New Roman" panose="02020603050405020304" pitchFamily="18" charset="0"/>
                <a:cs typeface="Times New Roman" panose="02020603050405020304" pitchFamily="18" charset="0"/>
              </a:rPr>
              <a:t>Youth Crime</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86204"/>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Youth </a:t>
            </a:r>
            <a:r>
              <a:rPr lang="en-US" sz="2000" dirty="0">
                <a:latin typeface="Times New Roman" panose="02020603050405020304" pitchFamily="18" charset="0"/>
                <a:cs typeface="Times New Roman" panose="02020603050405020304" pitchFamily="18" charset="0"/>
              </a:rPr>
              <a:t>crime can be addressed through;</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Proper parenting</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Juvenile justice systems (Howell, 2019).</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Guidance and counseling.</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Establishment of early intervention policies.</a:t>
            </a:r>
          </a:p>
          <a:p>
            <a:pPr marL="0" indent="0" algn="ctr">
              <a:buNone/>
            </a:pPr>
            <a:r>
              <a:rPr lang="en-US" sz="2000" b="1" dirty="0" smtClean="0">
                <a:latin typeface="Times New Roman" panose="02020603050405020304" pitchFamily="18" charset="0"/>
                <a:cs typeface="Times New Roman" panose="02020603050405020304" pitchFamily="18" charset="0"/>
              </a:rPr>
              <a:t>Selected Alternative Solution</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Juvenile justice system</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928977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solidFill>
                  <a:schemeClr val="accent1">
                    <a:lumMod val="75000"/>
                  </a:schemeClr>
                </a:solidFill>
                <a:latin typeface="Times New Roman" panose="02020603050405020304" pitchFamily="18" charset="0"/>
                <a:cs typeface="Times New Roman" panose="02020603050405020304" pitchFamily="18" charset="0"/>
              </a:rPr>
              <a:t>Implementation of the </a:t>
            </a: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Solution</a:t>
            </a:r>
            <a:r>
              <a:rPr lang="en-US" sz="2800" dirty="0">
                <a:solidFill>
                  <a:schemeClr val="accent1">
                    <a:lumMod val="75000"/>
                  </a:schemeClr>
                </a:solidFill>
                <a:latin typeface="Times New Roman" panose="02020603050405020304" pitchFamily="18" charset="0"/>
                <a:cs typeface="Times New Roman" panose="02020603050405020304" pitchFamily="18" charset="0"/>
              </a:rPr>
              <a:t/>
            </a:r>
            <a:br>
              <a:rPr lang="en-US" sz="2800" dirty="0">
                <a:solidFill>
                  <a:schemeClr val="accent1">
                    <a:lumMod val="75000"/>
                  </a:schemeClr>
                </a:solidFill>
                <a:latin typeface="Times New Roman" panose="02020603050405020304" pitchFamily="18" charset="0"/>
                <a:cs typeface="Times New Roman" panose="02020603050405020304" pitchFamily="18" charset="0"/>
              </a:rPr>
            </a:br>
            <a:endParaRPr lang="en-US" sz="28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juvenile justice system is a prime role of the central government by availing;</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Juvenile justice facilities (Thornberry et al., 2019).</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Juvenile justice proceedings (Allen &amp; Superle, 2016).</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Juvenile right to appeal</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5133689" y="1930400"/>
            <a:ext cx="4096322" cy="3661777"/>
          </a:xfrm>
        </p:spPr>
      </p:pic>
    </p:spTree>
    <p:extLst>
      <p:ext uri="{BB962C8B-B14F-4D97-AF65-F5344CB8AC3E}">
        <p14:creationId xmlns="" xmlns:p14="http://schemas.microsoft.com/office/powerpoint/2010/main" val="3772890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lgn="ctr"/>
            <a:r>
              <a:rPr lang="en-US" sz="2800" dirty="0">
                <a:latin typeface="Times New Roman" panose="02020603050405020304" pitchFamily="18" charset="0"/>
                <a:cs typeface="Times New Roman" panose="02020603050405020304" pitchFamily="18" charset="0"/>
              </a:rPr>
              <a:t>Evaluation of the </a:t>
            </a:r>
            <a:r>
              <a:rPr lang="en-US" sz="2800" dirty="0" smtClean="0">
                <a:latin typeface="Times New Roman" panose="02020603050405020304" pitchFamily="18" charset="0"/>
                <a:cs typeface="Times New Roman" panose="02020603050405020304" pitchFamily="18" charset="0"/>
              </a:rPr>
              <a:t>Implemented Alternative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Examining </a:t>
            </a:r>
            <a:r>
              <a:rPr lang="en-US" sz="2000" dirty="0">
                <a:latin typeface="Times New Roman" panose="02020603050405020304" pitchFamily="18" charset="0"/>
                <a:cs typeface="Times New Roman" panose="02020603050405020304" pitchFamily="18" charset="0"/>
              </a:rPr>
              <a:t>incidences of bias in judgment.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Ease of growing appeal (Harris, 2019).</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Screening for recidivism</a:t>
            </a:r>
            <a:r>
              <a:rPr lang="en-US" dirty="0"/>
              <a:t>.</a:t>
            </a:r>
          </a:p>
          <a:p>
            <a:pPr marL="0" indent="0">
              <a:buNone/>
            </a:pPr>
            <a:endParaRPr lang="en-US" dirty="0"/>
          </a:p>
        </p:txBody>
      </p:sp>
      <p:pic>
        <p:nvPicPr>
          <p:cNvPr id="5" name="Content Placeholder 4"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6205401" y="1930400"/>
            <a:ext cx="3068601" cy="2983850"/>
          </a:xfrm>
        </p:spPr>
      </p:pic>
    </p:spTree>
    <p:extLst>
      <p:ext uri="{BB962C8B-B14F-4D97-AF65-F5344CB8AC3E}">
        <p14:creationId xmlns="" xmlns:p14="http://schemas.microsoft.com/office/powerpoint/2010/main" val="342256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32588"/>
          </a:xfrm>
        </p:spPr>
        <p:txBody>
          <a:bodyPr/>
          <a:lstStyle/>
          <a:p>
            <a:pPr algn="ctr"/>
            <a:r>
              <a:rPr lang="en-US" sz="2800" dirty="0">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a:xfrm>
            <a:off x="677334" y="1642188"/>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Youth </a:t>
            </a:r>
            <a:r>
              <a:rPr lang="en-US" sz="2000" dirty="0">
                <a:latin typeface="Times New Roman" panose="02020603050405020304" pitchFamily="18" charset="0"/>
                <a:cs typeface="Times New Roman" panose="02020603050405020304" pitchFamily="18" charset="0"/>
              </a:rPr>
              <a:t>crime refers to the participation of illegal behaviors by minors (Gill et al., 2018).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Youth crime can be addressed through proper parenting and juvenile justice systems.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juvenile justice system is a prime role of the central government.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Providing qualifies juvenile attorneys to lead juvenile justice proceedings.</a:t>
            </a:r>
          </a:p>
        </p:txBody>
      </p:sp>
    </p:spTree>
    <p:extLst>
      <p:ext uri="{BB962C8B-B14F-4D97-AF65-F5344CB8AC3E}">
        <p14:creationId xmlns="" xmlns:p14="http://schemas.microsoft.com/office/powerpoint/2010/main" val="493110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920620"/>
          </a:xfrm>
        </p:spPr>
        <p:txBody>
          <a:bodyPr/>
          <a:lstStyle/>
          <a:p>
            <a:pPr algn="ctr"/>
            <a:r>
              <a:rPr lang="en-US" sz="2800"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677334" y="1530221"/>
            <a:ext cx="8596668" cy="4478693"/>
          </a:xfrm>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Acland, C. R. (2018). </a:t>
            </a:r>
            <a:r>
              <a:rPr lang="en-US" sz="2000" i="1" dirty="0">
                <a:latin typeface="Times New Roman" panose="02020603050405020304" pitchFamily="18" charset="0"/>
                <a:cs typeface="Times New Roman" panose="02020603050405020304" pitchFamily="18" charset="0"/>
              </a:rPr>
              <a:t>Youth, Murder, Spectacle: The Cultural Politics Of"" Youth in Crisis""</a:t>
            </a:r>
            <a:r>
              <a:rPr lang="en-US" sz="2000" dirty="0">
                <a:latin typeface="Times New Roman" panose="02020603050405020304" pitchFamily="18" charset="0"/>
                <a:cs typeface="Times New Roman" panose="02020603050405020304" pitchFamily="18" charset="0"/>
              </a:rPr>
              <a:t>. Routledge.</a:t>
            </a:r>
          </a:p>
          <a:p>
            <a:pPr marL="0" indent="0">
              <a:buNone/>
            </a:pPr>
            <a:r>
              <a:rPr lang="en-US" sz="2000" dirty="0">
                <a:latin typeface="Times New Roman" panose="02020603050405020304" pitchFamily="18" charset="0"/>
                <a:cs typeface="Times New Roman" panose="02020603050405020304" pitchFamily="18" charset="0"/>
              </a:rPr>
              <a:t>Allen, M. K., &amp; Superle, T. (2016). Youth crime in Canada, 2014. </a:t>
            </a:r>
            <a:r>
              <a:rPr lang="en-US" sz="2000" i="1" dirty="0">
                <a:latin typeface="Times New Roman" panose="02020603050405020304" pitchFamily="18" charset="0"/>
                <a:cs typeface="Times New Roman" panose="02020603050405020304" pitchFamily="18" charset="0"/>
              </a:rPr>
              <a:t>Juristat: Canadian Centre for Justice Statistics</a:t>
            </a:r>
            <a:r>
              <a:rPr lang="en-US" sz="2000" dirty="0">
                <a:latin typeface="Times New Roman" panose="02020603050405020304" pitchFamily="18" charset="0"/>
                <a:cs typeface="Times New Roman" panose="02020603050405020304" pitchFamily="18" charset="0"/>
              </a:rPr>
              <a:t>, 1.</a:t>
            </a:r>
          </a:p>
          <a:p>
            <a:pPr marL="0" indent="0">
              <a:buNone/>
            </a:pPr>
            <a:r>
              <a:rPr lang="en-US" sz="2000" dirty="0">
                <a:latin typeface="Times New Roman" panose="02020603050405020304" pitchFamily="18" charset="0"/>
                <a:cs typeface="Times New Roman" panose="02020603050405020304" pitchFamily="18" charset="0"/>
              </a:rPr>
              <a:t>Gill, C., Weisburd, D., Vitter, Z., Gross Shader, C., Nelson-Zagar, T., &amp; Spain, L. (2018). Collaborative problem-solving at youth crime hot spots: a pilot study. </a:t>
            </a:r>
            <a:r>
              <a:rPr lang="en-US" sz="2000" i="1" dirty="0">
                <a:latin typeface="Times New Roman" panose="02020603050405020304" pitchFamily="18" charset="0"/>
                <a:cs typeface="Times New Roman" panose="02020603050405020304" pitchFamily="18" charset="0"/>
              </a:rPr>
              <a:t>Policing: An International Journal</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41</a:t>
            </a:r>
            <a:r>
              <a:rPr lang="en-US" sz="2000" dirty="0">
                <a:latin typeface="Times New Roman" panose="02020603050405020304" pitchFamily="18" charset="0"/>
                <a:cs typeface="Times New Roman" panose="02020603050405020304" pitchFamily="18" charset="0"/>
              </a:rPr>
              <a:t>(3), 325-338.</a:t>
            </a:r>
          </a:p>
          <a:p>
            <a:pPr marL="0" indent="0">
              <a:buNone/>
            </a:pPr>
            <a:r>
              <a:rPr lang="en-US" sz="2000" dirty="0">
                <a:latin typeface="Times New Roman" panose="02020603050405020304" pitchFamily="18" charset="0"/>
                <a:cs typeface="Times New Roman" panose="02020603050405020304" pitchFamily="18" charset="0"/>
              </a:rPr>
              <a:t>Goldson, B., &amp; Muncie, J. (Eds.). (2015). </a:t>
            </a:r>
            <a:r>
              <a:rPr lang="en-US" sz="2000" i="1" dirty="0">
                <a:latin typeface="Times New Roman" panose="02020603050405020304" pitchFamily="18" charset="0"/>
                <a:cs typeface="Times New Roman" panose="02020603050405020304" pitchFamily="18" charset="0"/>
              </a:rPr>
              <a:t>Youth crime and justice</a:t>
            </a:r>
            <a:r>
              <a:rPr lang="en-US" sz="2000" dirty="0">
                <a:latin typeface="Times New Roman" panose="02020603050405020304" pitchFamily="18" charset="0"/>
                <a:cs typeface="Times New Roman" panose="02020603050405020304" pitchFamily="18" charset="0"/>
              </a:rPr>
              <a:t>. Sage.</a:t>
            </a:r>
          </a:p>
          <a:p>
            <a:pPr marL="0" indent="0">
              <a:buNone/>
            </a:pPr>
            <a:r>
              <a:rPr lang="en-US" sz="2000" dirty="0">
                <a:latin typeface="Times New Roman" panose="02020603050405020304" pitchFamily="18" charset="0"/>
                <a:cs typeface="Times New Roman" panose="02020603050405020304" pitchFamily="18" charset="0"/>
              </a:rPr>
              <a:t>Harris, C. W. (2019). </a:t>
            </a:r>
            <a:r>
              <a:rPr lang="en-US" sz="2000" i="1" dirty="0">
                <a:latin typeface="Times New Roman" panose="02020603050405020304" pitchFamily="18" charset="0"/>
                <a:cs typeface="Times New Roman" panose="02020603050405020304" pitchFamily="18" charset="0"/>
              </a:rPr>
              <a:t>Matching Services to Needs: Drug Testing Youth in Diversion Programs</a:t>
            </a:r>
            <a:r>
              <a:rPr lang="en-US" sz="2000" dirty="0">
                <a:latin typeface="Times New Roman" panose="02020603050405020304" pitchFamily="18" charset="0"/>
                <a:cs typeface="Times New Roman" panose="02020603050405020304" pitchFamily="18" charset="0"/>
              </a:rPr>
              <a:t> (Doctoral dissertation, University of Nebraska at Omaha).</a:t>
            </a:r>
          </a:p>
          <a:p>
            <a:pPr marL="0" indent="0">
              <a:buNone/>
            </a:pPr>
            <a:r>
              <a:rPr lang="en-US" sz="2000" dirty="0">
                <a:latin typeface="Times New Roman" panose="02020603050405020304" pitchFamily="18" charset="0"/>
                <a:cs typeface="Times New Roman" panose="02020603050405020304" pitchFamily="18" charset="0"/>
              </a:rPr>
              <a:t>Howell, J. C. (2019). Youth Gangs: Nationwide Impacts of Research on Public Policy. </a:t>
            </a:r>
            <a:r>
              <a:rPr lang="en-US" sz="2000" i="1" dirty="0">
                <a:latin typeface="Times New Roman" panose="02020603050405020304" pitchFamily="18" charset="0"/>
                <a:cs typeface="Times New Roman" panose="02020603050405020304" pitchFamily="18" charset="0"/>
              </a:rPr>
              <a:t>American Journal of Criminal Justice</a:t>
            </a:r>
            <a:r>
              <a:rPr lang="en-US" sz="2000" dirty="0">
                <a:latin typeface="Times New Roman" panose="02020603050405020304" pitchFamily="18" charset="0"/>
                <a:cs typeface="Times New Roman" panose="02020603050405020304" pitchFamily="18" charset="0"/>
              </a:rPr>
              <a:t>, 1-17.</a:t>
            </a:r>
          </a:p>
        </p:txBody>
      </p:sp>
    </p:spTree>
    <p:extLst>
      <p:ext uri="{BB962C8B-B14F-4D97-AF65-F5344CB8AC3E}">
        <p14:creationId xmlns="" xmlns:p14="http://schemas.microsoft.com/office/powerpoint/2010/main" val="2178788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82068" y="2453391"/>
            <a:ext cx="8596668" cy="1320800"/>
          </a:xfrm>
        </p:spPr>
        <p:txBody>
          <a:bodyPr/>
          <a:lstStyle/>
          <a:p>
            <a:pPr algn="ctr"/>
            <a:r>
              <a:rPr lang="en-US" dirty="0">
                <a:solidFill>
                  <a:schemeClr val="accent1">
                    <a:lumMod val="75000"/>
                  </a:schemeClr>
                </a:solidFill>
                <a:latin typeface="Times New Roman" panose="02020603050405020304" pitchFamily="18" charset="0"/>
                <a:cs typeface="Times New Roman" panose="02020603050405020304" pitchFamily="18" charset="0"/>
              </a:rPr>
              <a:t>Presented by…</a:t>
            </a:r>
            <a:endParaRPr lang="en-US" dirty="0"/>
          </a:p>
        </p:txBody>
      </p:sp>
    </p:spTree>
    <p:extLst>
      <p:ext uri="{BB962C8B-B14F-4D97-AF65-F5344CB8AC3E}">
        <p14:creationId xmlns="" xmlns:p14="http://schemas.microsoft.com/office/powerpoint/2010/main" val="63769162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54</TotalTime>
  <Words>716</Words>
  <Application>Microsoft Office PowerPoint</Application>
  <PresentationFormat>Custom</PresentationFormat>
  <Paragraphs>54</Paragraphs>
  <Slides>9</Slides>
  <Notes>5</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Informative Speech Presentation  Youth Crimes </vt:lpstr>
      <vt:lpstr>Introduction </vt:lpstr>
      <vt:lpstr>Root Causes of Youth Crime.</vt:lpstr>
      <vt:lpstr>Alternative Solutions for Youth Crime. </vt:lpstr>
      <vt:lpstr>Implementation of the Solution </vt:lpstr>
      <vt:lpstr>Evaluation of the Implemented Alternative</vt:lpstr>
      <vt:lpstr>Conclusion</vt:lpstr>
      <vt:lpstr>References</vt:lpstr>
      <vt:lpstr>Presented by…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Informative Speech Presentation.  Youth Crimes.</dc:title>
  <dc:creator>user</dc:creator>
  <cp:lastModifiedBy>ADM</cp:lastModifiedBy>
  <cp:revision>7</cp:revision>
  <dcterms:created xsi:type="dcterms:W3CDTF">2019-05-24T17:07:53Z</dcterms:created>
  <dcterms:modified xsi:type="dcterms:W3CDTF">2019-05-24T18:10:33Z</dcterms:modified>
</cp:coreProperties>
</file>